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72" r:id="rId4"/>
    <p:sldId id="262" r:id="rId5"/>
    <p:sldId id="261" r:id="rId6"/>
    <p:sldId id="274" r:id="rId7"/>
    <p:sldId id="273" r:id="rId8"/>
    <p:sldId id="275" r:id="rId9"/>
    <p:sldId id="276" r:id="rId10"/>
    <p:sldId id="278" r:id="rId11"/>
    <p:sldId id="279" r:id="rId12"/>
    <p:sldId id="280" r:id="rId13"/>
    <p:sldId id="264" r:id="rId14"/>
    <p:sldId id="265" r:id="rId15"/>
    <p:sldId id="267" r:id="rId16"/>
    <p:sldId id="282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 varScale="1">
        <p:scale>
          <a:sx n="84" d="100"/>
          <a:sy n="84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203B-47F9-48B3-965A-F5A1A2E7B71B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51C6AC-A2F7-4AED-881F-4D3CAACE4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F0C0-4B93-4BC1-9402-39D635480A49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B99A-97A7-49AA-B1E0-AF2239622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1A40-E54D-43C0-AD0F-4096B4C2C91D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A8AF-559E-4A60-8DB9-FF2A56266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FF2C-A85D-4A97-A728-51FF95CD8BAF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08B0-B656-4B4B-8B19-9533EFF63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A31C-2A18-49A9-BC54-57FDA3FFD631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BC91-A3F7-40EB-8B33-B93CDCE40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257A-5305-4040-9F04-C86E13AE128D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F7B5-C070-421C-B933-F762D070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0992D3-DEF4-4729-BA84-EC59FB2B0817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F55E44-2386-42D2-8AE0-89D988ECC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09E2-56D4-4329-AACF-3B51F36770C6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3B24-B368-435C-94DE-465EB23F3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5071-64D6-4E11-AEAB-2E055463D106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C12E-3885-4CA1-BD05-E9D3291F8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A4F6-A261-4FE2-B9A6-C0C84B9BE90A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C771E-048F-457B-BB7D-66E7CAB66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E9D6-3F26-4895-94D0-77D15F6F6E38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488F-E37E-4C38-B640-AEB65739C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19F6CF-6276-4176-AEF3-D9A161337851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0F82E-DC75-4E79-8DC3-7AB7783A5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1" r:id="rId2"/>
    <p:sldLayoutId id="2147483742" r:id="rId3"/>
    <p:sldLayoutId id="2147483743" r:id="rId4"/>
    <p:sldLayoutId id="2147483750" r:id="rId5"/>
    <p:sldLayoutId id="2147483751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 descr="P1020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85794"/>
            <a:ext cx="6286544" cy="395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Направления научной деятельности Центра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-142908" y="4500570"/>
            <a:ext cx="9286908" cy="214314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Исследования правового статуса Арктики и 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коренных малочисленных народов Севера России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Тематический план НИР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3598"/>
          </a:xfrm>
        </p:spPr>
        <p:txBody>
          <a:bodyPr/>
          <a:lstStyle/>
          <a:p>
            <a:pPr algn="ctr">
              <a:buNone/>
            </a:pPr>
            <a:r>
              <a:rPr lang="ru-RU" sz="1400" b="1" dirty="0" smtClean="0"/>
              <a:t>Программа развития СВФУ</a:t>
            </a:r>
          </a:p>
          <a:p>
            <a:pPr algn="ctr"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Мероприятие 2.5. «Создание Центра правовых исследований устойчивого развития Арктики и коренных малочисленных народов Севера».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«Идеологические и прикладные  проблемы реализации законодательства о коренных малочисленных народов Севера и организационно-правовые механизмы его совершенствования» рук. ВТК  Гоголев П.В.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 доцент. Характер НИР – фундаментально-прикладное научное исследование. </a:t>
            </a:r>
          </a:p>
          <a:p>
            <a:pPr algn="ctr">
              <a:buNone/>
            </a:pPr>
            <a:r>
              <a:rPr lang="ru-RU" sz="1600" dirty="0" smtClean="0"/>
              <a:t>	</a:t>
            </a:r>
            <a:r>
              <a:rPr lang="ru-RU" sz="1600" i="1" dirty="0" smtClean="0"/>
              <a:t>Сроки выполнения проекта</a:t>
            </a:r>
            <a:r>
              <a:rPr lang="ru-RU" sz="1600" dirty="0" smtClean="0"/>
              <a:t>:01.01.2012-31.12.2012 г.   .  </a:t>
            </a:r>
          </a:p>
          <a:p>
            <a:pPr algn="ctr">
              <a:buNone/>
            </a:pPr>
            <a:r>
              <a:rPr lang="ru-RU" sz="1600" dirty="0" smtClean="0"/>
              <a:t>	</a:t>
            </a:r>
            <a:r>
              <a:rPr lang="ru-RU" sz="1600" i="1" dirty="0" smtClean="0"/>
              <a:t>Общая сумма финансирования:</a:t>
            </a:r>
            <a:r>
              <a:rPr lang="ru-RU" sz="1600" dirty="0" smtClean="0"/>
              <a:t> 500 000 рублей.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«Правовой механизм реализации обязанности государства по обеспечению прав  и интересов коренных малочисленных народов Севера Российской Федерации» рук. ВТК  Федулова С.Н..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 доцент. </a:t>
            </a:r>
          </a:p>
          <a:p>
            <a:pPr algn="ctr">
              <a:buNone/>
            </a:pPr>
            <a:r>
              <a:rPr lang="ru-RU" sz="1600" i="1" dirty="0" smtClean="0"/>
              <a:t>Сроки выполнения проекта:</a:t>
            </a:r>
            <a:r>
              <a:rPr lang="ru-RU" sz="1600" dirty="0" smtClean="0"/>
              <a:t>01.01.2012-31.12.2012 г.   </a:t>
            </a:r>
          </a:p>
          <a:p>
            <a:pPr algn="ctr">
              <a:buNone/>
            </a:pPr>
            <a:r>
              <a:rPr lang="ru-RU" sz="1600" i="1" dirty="0" smtClean="0"/>
              <a:t>Общая сумма финансирования: </a:t>
            </a:r>
            <a:r>
              <a:rPr lang="ru-RU" sz="1600" dirty="0" smtClean="0"/>
              <a:t>125 000 рублей.</a:t>
            </a:r>
            <a:endParaRPr lang="ru-RU" sz="5400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2012 год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358246" cy="6000768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/>
              <a:t>Программа развития СВФУ</a:t>
            </a:r>
          </a:p>
          <a:p>
            <a:pPr algn="ctr">
              <a:buNone/>
            </a:pPr>
            <a:r>
              <a:rPr lang="ru-RU" sz="1600" b="1" dirty="0" smtClean="0"/>
              <a:t>Мероприятие 2.5. «Создание Центра правовых исследований устойчивого развития Арктики и КМНС»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«Проблемы  правового регулирования устойчивого развития арктической зоны  Российской Федерации»   рук. ВТК  Слепцов А.Н.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., доцент. </a:t>
            </a:r>
          </a:p>
          <a:p>
            <a:pPr algn="ctr">
              <a:buNone/>
            </a:pPr>
            <a:r>
              <a:rPr lang="ru-RU" sz="1600" i="1" dirty="0" smtClean="0"/>
              <a:t>Сроки выполнения проекта:</a:t>
            </a:r>
            <a:r>
              <a:rPr lang="ru-RU" sz="1600" dirty="0" smtClean="0"/>
              <a:t>01.01.2013-31.12.2013 г.  </a:t>
            </a:r>
          </a:p>
          <a:p>
            <a:pPr algn="ctr">
              <a:buNone/>
            </a:pPr>
            <a:r>
              <a:rPr lang="ru-RU" sz="1600" i="1" dirty="0" smtClean="0"/>
              <a:t>Общая сумма финансирования </a:t>
            </a:r>
            <a:r>
              <a:rPr lang="ru-RU" sz="1600" dirty="0" smtClean="0"/>
              <a:t>375 000 рублей.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«Экологическая  безопасность Арктики: правовые основы»  рук. ВТК  Иванова А.Н.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., доцент. </a:t>
            </a:r>
            <a:r>
              <a:rPr lang="ru-RU" sz="1600" i="1" dirty="0" smtClean="0"/>
              <a:t>Сроки выполнения проекта</a:t>
            </a:r>
            <a:r>
              <a:rPr lang="ru-RU" sz="1600" dirty="0" smtClean="0"/>
              <a:t>:01.01.2013-31.12.2013 г..  </a:t>
            </a:r>
          </a:p>
          <a:p>
            <a:pPr algn="ctr">
              <a:buNone/>
            </a:pPr>
            <a:r>
              <a:rPr lang="ru-RU" sz="1600" i="1" dirty="0" smtClean="0"/>
              <a:t>Общая сумма финансирования </a:t>
            </a:r>
            <a:r>
              <a:rPr lang="ru-RU" sz="1600" dirty="0" smtClean="0"/>
              <a:t>250 000 рублей.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«Научные и практические основы законодательства субъекта Российской Федерации о коренных малочисленных народах Севера: модель концепции системного правового регулирования отношений с участием КМНС на примере Республики Саха (Якутия)» рук. ВТК  Гоголев П.В.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 доцент.</a:t>
            </a:r>
          </a:p>
          <a:p>
            <a:pPr algn="ctr">
              <a:buNone/>
            </a:pPr>
            <a:r>
              <a:rPr lang="ru-RU" sz="1600" i="1" dirty="0" smtClean="0"/>
              <a:t>Сроки выполнения проекта</a:t>
            </a:r>
            <a:r>
              <a:rPr lang="ru-RU" sz="1600" dirty="0" smtClean="0"/>
              <a:t>:01.01.2013-31.12.2013 г.  </a:t>
            </a:r>
          </a:p>
          <a:p>
            <a:pPr algn="ctr">
              <a:buNone/>
            </a:pPr>
            <a:r>
              <a:rPr lang="ru-RU" sz="1600" i="1" dirty="0" smtClean="0"/>
              <a:t>Общая сумма финансирования </a:t>
            </a:r>
            <a:r>
              <a:rPr lang="ru-RU" sz="1600" dirty="0" smtClean="0"/>
              <a:t>150 000 рублей.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«Проблемы реализации законодательства о территориях традиционного природопользования коренных малочисленных народов Севера России»</a:t>
            </a:r>
          </a:p>
          <a:p>
            <a:pPr>
              <a:buNone/>
            </a:pPr>
            <a:r>
              <a:rPr lang="ru-RU" sz="1600" dirty="0" smtClean="0"/>
              <a:t>рук. ВТК  </a:t>
            </a:r>
            <a:r>
              <a:rPr lang="ru-RU" sz="1600" dirty="0" err="1" smtClean="0"/>
              <a:t>Маякунов</a:t>
            </a:r>
            <a:r>
              <a:rPr lang="ru-RU" sz="1600" dirty="0" smtClean="0"/>
              <a:t> А.Э. </a:t>
            </a:r>
            <a:r>
              <a:rPr lang="ru-RU" sz="1600" dirty="0" err="1" smtClean="0"/>
              <a:t>к.ю.н</a:t>
            </a:r>
            <a:r>
              <a:rPr lang="ru-RU" sz="1600" dirty="0" smtClean="0"/>
              <a:t>. доцент. </a:t>
            </a:r>
            <a:r>
              <a:rPr lang="ru-RU" sz="1600" i="1" dirty="0" smtClean="0"/>
              <a:t>Сроки выполнения проекта</a:t>
            </a:r>
            <a:r>
              <a:rPr lang="ru-RU" sz="1600" dirty="0" smtClean="0"/>
              <a:t>:01.01.2013-31.12.2013 г.   </a:t>
            </a:r>
            <a:r>
              <a:rPr lang="ru-RU" sz="1600" i="1" dirty="0" smtClean="0"/>
              <a:t>Общая сумма финансирования </a:t>
            </a:r>
            <a:r>
              <a:rPr lang="ru-RU" sz="1600" dirty="0" smtClean="0"/>
              <a:t>125 000 рублей.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2013 год</a:t>
            </a:r>
            <a:r>
              <a:rPr lang="ru-RU" sz="1600" b="1" dirty="0" smtClean="0"/>
              <a:t> </a:t>
            </a:r>
            <a:r>
              <a:rPr lang="ru-RU" sz="1600" dirty="0" smtClean="0"/>
              <a:t>                                 </a:t>
            </a:r>
            <a:endParaRPr lang="ru-RU" sz="16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07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В рамках Года Арктики, Парламент Якутии начал инвентаризацию  всего республиканского законодательства в сфере поддержки коренных малочисленных народов Севера, с целью систематизации и кодификации, разработки  – Кодекса Республики Саха (Якутия) о статусе коренных малочисленных народов Севера, который воплотит в себя весь мировой и российский опыт правового регулирования.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Возглавляет экспертную группу Государственного Собрания                        (Ил </a:t>
            </a:r>
            <a:r>
              <a:rPr lang="ru-RU" sz="2000" dirty="0" err="1" smtClean="0"/>
              <a:t>Тумэн</a:t>
            </a:r>
            <a:r>
              <a:rPr lang="ru-RU" sz="2000" dirty="0" smtClean="0"/>
              <a:t>) РС(Я) -руководитель Центра А.Н.Слепцов,  процесс  работы  вовлечены ведущие правоведы страны во главе с профессором ВШЭ и МГУ, доктором юридических наук </a:t>
            </a:r>
            <a:r>
              <a:rPr lang="ru-RU" sz="2000" dirty="0" err="1" smtClean="0"/>
              <a:t>Кряжковым</a:t>
            </a:r>
            <a:r>
              <a:rPr lang="ru-RU" sz="2000" dirty="0" smtClean="0"/>
              <a:t> Владимиром Алексеевичем, Ассоциация народов Севера Якутии и  научные институты.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2014 год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214414" y="1214422"/>
            <a:ext cx="5786446" cy="4572008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2 шт.ед. в составе Центра;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13 соисполнителей по темам НИР;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1 заявка на участие РНФ в 2014 год;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3 монографии;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2 учебно-методических комплекта;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19 научных статьей и тезисов, в том числе 8 в рецензируемые ВАК журналах;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7 публикаций РИНЦ;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/>
              <a:t>6  научных  заключительных отчетов по темам НИР.</a:t>
            </a:r>
          </a:p>
          <a:p>
            <a:pPr eaLnBrk="1" hangingPunct="1"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57200" y="571480"/>
            <a:ext cx="8218488" cy="5810270"/>
          </a:xfrm>
        </p:spPr>
        <p:txBody>
          <a:bodyPr/>
          <a:lstStyle/>
          <a:p>
            <a:pPr algn="ctr">
              <a:buNone/>
            </a:pPr>
            <a:r>
              <a:rPr lang="ru-RU" sz="2000" u="sng" dirty="0" smtClean="0"/>
              <a:t>Организована и проведена: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Международная научно-практической конференция «Правовые и социально-экономические проблемы развития народов Арктики»,  сентябрь 2012 года. г. Якутск. 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25-26 ноября 2014 года запланировано проведение  Международной научно-практической конференции ««Адаптация общества и человека арктических  регионов в условиях изменения климата и глобализации», в г.Якутске.</a:t>
            </a:r>
          </a:p>
          <a:p>
            <a:pPr algn="ctr">
              <a:buNone/>
            </a:pPr>
            <a:endParaRPr lang="ru-RU" sz="2000" u="sng" dirty="0" smtClean="0"/>
          </a:p>
          <a:p>
            <a:pPr algn="ctr">
              <a:buNone/>
            </a:pPr>
            <a:r>
              <a:rPr lang="ru-RU" sz="2000" u="sng" dirty="0" smtClean="0"/>
              <a:t>Приняли участие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1</a:t>
            </a:r>
            <a:r>
              <a:rPr lang="ru-RU" sz="2000" dirty="0" smtClean="0"/>
              <a:t>  Международном семинаре (г. Москва),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4  Международных научно-практических конференциях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3  Всероссийских конференциях  с международным участием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2  Межрегиональных конференциях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3  Региональных конференциях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16606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/>
              <a:t>При Центре:</a:t>
            </a:r>
          </a:p>
          <a:p>
            <a:pPr eaLnBrk="1" hangingPunct="1">
              <a:buNone/>
            </a:pPr>
            <a:endParaRPr lang="ru-RU" sz="2000" dirty="0" smtClean="0"/>
          </a:p>
          <a:p>
            <a:pPr marL="255588" indent="15875" eaLnBrk="1" hangingPunct="1">
              <a:buFont typeface="Wingdings" pitchFamily="2" charset="2"/>
              <a:buChar char="ü"/>
            </a:pPr>
            <a:r>
              <a:rPr lang="ru-RU" sz="2400" dirty="0" smtClean="0"/>
              <a:t>Создано студенческий научный кружок </a:t>
            </a:r>
          </a:p>
          <a:p>
            <a:pPr marL="255588" indent="15875" algn="ctr" eaLnBrk="1" hangingPunct="1">
              <a:buNone/>
            </a:pPr>
            <a:r>
              <a:rPr lang="ru-RU" sz="2400" dirty="0" smtClean="0"/>
              <a:t>«Арктические научные исследования»;</a:t>
            </a:r>
          </a:p>
          <a:p>
            <a:pPr marL="255588" indent="15875" eaLnBrk="1" hangingPunct="1">
              <a:buNone/>
            </a:pPr>
            <a:endParaRPr lang="ru-RU" sz="2400" dirty="0" smtClean="0"/>
          </a:p>
          <a:p>
            <a:pPr marL="255588" indent="15875" eaLnBrk="1" hangingPunct="1">
              <a:buFont typeface="Wingdings" pitchFamily="2" charset="2"/>
              <a:buChar char="ü"/>
            </a:pPr>
            <a:r>
              <a:rPr lang="ru-RU" sz="2400" dirty="0" smtClean="0"/>
              <a:t>Инициировано Всероссийский студенческий конкурс:</a:t>
            </a:r>
          </a:p>
          <a:p>
            <a:pPr marL="255588" indent="15875" eaLnBrk="1" hangingPunct="1">
              <a:buNone/>
            </a:pPr>
            <a:r>
              <a:rPr lang="ru-RU" sz="2400" dirty="0" smtClean="0"/>
              <a:t>«Новый мир Арктики: законодательные инициативы -2014»;</a:t>
            </a:r>
          </a:p>
          <a:p>
            <a:pPr eaLnBrk="1" hangingPunct="1">
              <a:buNone/>
            </a:pPr>
            <a:endParaRPr lang="ru-RU" sz="2400" dirty="0" smtClean="0"/>
          </a:p>
          <a:p>
            <a:pPr eaLnBrk="1" hangingPunct="1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Введется сотрудничество: </a:t>
            </a:r>
          </a:p>
          <a:p>
            <a:pPr marL="1162050" indent="0" algn="ctr" defTabSz="830263" eaLnBrk="1" hangingPunct="1">
              <a:buFont typeface="Wingdings" pitchFamily="2" charset="2"/>
              <a:buChar char="ü"/>
            </a:pPr>
            <a:r>
              <a:rPr lang="ru-RU" sz="2400" u="sng" dirty="0" smtClean="0"/>
              <a:t>С зарубежными научными учреждениями</a:t>
            </a:r>
            <a:r>
              <a:rPr lang="ru-RU" sz="2400" dirty="0" smtClean="0"/>
              <a:t> ;</a:t>
            </a:r>
          </a:p>
          <a:p>
            <a:pPr marL="892175" indent="0" algn="ctr" defTabSz="228600" eaLnBrk="1" hangingPunct="1">
              <a:buFont typeface="Wingdings" pitchFamily="2" charset="2"/>
              <a:buChar char="ü"/>
            </a:pPr>
            <a:r>
              <a:rPr lang="ru-RU" sz="2400" u="sng" dirty="0" smtClean="0"/>
              <a:t>С российскими научными учреждениями</a:t>
            </a:r>
            <a:r>
              <a:rPr lang="ru-RU" sz="2400" dirty="0" smtClean="0"/>
              <a:t>;</a:t>
            </a:r>
          </a:p>
          <a:p>
            <a:pPr marL="1795463" indent="0" defTabSz="830263" eaLnBrk="1" hangingPunct="1">
              <a:buFont typeface="Wingdings" pitchFamily="2" charset="2"/>
              <a:buChar char="ü"/>
            </a:pPr>
            <a:r>
              <a:rPr lang="ru-RU" sz="2400" u="sng" dirty="0" smtClean="0"/>
              <a:t>С научными учреждениями РС (Я);</a:t>
            </a:r>
          </a:p>
          <a:p>
            <a:pPr marL="1795463" indent="0" defTabSz="830263" eaLnBrk="1" hangingPunct="1">
              <a:buFont typeface="Wingdings" pitchFamily="2" charset="2"/>
              <a:buChar char="ü"/>
            </a:pPr>
            <a:r>
              <a:rPr lang="ru-RU" sz="2400" u="sng" dirty="0" smtClean="0"/>
              <a:t>Органы </a:t>
            </a:r>
            <a:r>
              <a:rPr lang="ru-RU" sz="2400" u="sng" dirty="0" err="1" smtClean="0"/>
              <a:t>гос.власти</a:t>
            </a:r>
            <a:r>
              <a:rPr lang="ru-RU" sz="2400" u="sng" dirty="0" smtClean="0"/>
              <a:t> РС (Я).</a:t>
            </a:r>
            <a:endParaRPr lang="ru-RU" sz="2400" dirty="0" smtClean="0"/>
          </a:p>
          <a:p>
            <a:pPr marL="623887" indent="-514350"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358246" cy="6002358"/>
          </a:xfrm>
        </p:spPr>
        <p:txBody>
          <a:bodyPr/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 lvl="1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Мероприятия по улучшению НИД:</a:t>
            </a:r>
          </a:p>
          <a:p>
            <a:pPr lvl="1"/>
            <a:endParaRPr lang="ru-RU" sz="1800" dirty="0" smtClean="0"/>
          </a:p>
          <a:p>
            <a:pPr algn="ctr">
              <a:buNone/>
            </a:pPr>
            <a:r>
              <a:rPr lang="ru-RU" sz="2000" dirty="0" smtClean="0"/>
              <a:t>Восстановление мероприятие 2.5. </a:t>
            </a:r>
          </a:p>
          <a:p>
            <a:pPr algn="ctr">
              <a:buNone/>
            </a:pPr>
            <a:r>
              <a:rPr lang="ru-RU" sz="2000" dirty="0" smtClean="0"/>
              <a:t>«Создание Центра правовых исследований устойчивого развития Арктики и коренных малочисленных народов Севера» </a:t>
            </a:r>
          </a:p>
          <a:p>
            <a:pPr algn="ctr">
              <a:buNone/>
            </a:pPr>
            <a:r>
              <a:rPr lang="ru-RU" sz="2000" dirty="0" smtClean="0"/>
              <a:t>в рамках Программы развития СВФУ на 2015-2019 годы.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14375" y="11430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dirty="0" smtClean="0"/>
              <a:t>Приглашаем  к взаимовыгодному сотрудничеству заинтересованные  ведомства и организации, муниципальные образования арктических районов, научные учреждения, высшие, средние учебные заведения и общественные организации  занимающимися  вопросами  Арктики и  защитой прав народов Севера, международные организации и университеты арктических стран.</a:t>
            </a:r>
          </a:p>
          <a:p>
            <a:pPr algn="ctr"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8593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Проведение правовой  экспертизы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проектов социально-экономического развития территорий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algn="ctr" eaLnBrk="1" hangingPunct="1">
              <a:lnSpc>
                <a:spcPct val="80000"/>
              </a:lnSpc>
              <a:buNone/>
            </a:pPr>
            <a:endParaRPr lang="ru-RU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Проведение инвестиционных проектов, проектов нормативных  правовых актов по вопросам устойчивого развития Арктики  и правового статуса коренных малочисленных народов Севера</a:t>
            </a:r>
          </a:p>
        </p:txBody>
      </p:sp>
      <p:pic>
        <p:nvPicPr>
          <p:cNvPr id="10244" name="Picture 6" descr="Мома эвены 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4852" y="2643182"/>
            <a:ext cx="4255636" cy="283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odeistvie72.ru/d/280668/d/2842026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9" y="3500438"/>
            <a:ext cx="5500725" cy="266224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9286908" cy="143032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Содействие в подготовке высококвалифицированных специалистов для Арктических территорий в области правозащитной деятельности международного, природоресурсного, земельного и экологического права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85992"/>
            <a:ext cx="8229600" cy="421484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правовое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сопровождение  проектов в сфере научно-исследовательских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работ СВФУ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проведение научных исследований по заказу органов государственной власти, МО, научных учреждений и т.д.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4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/>
          </a:p>
        </p:txBody>
      </p:sp>
      <p:pic>
        <p:nvPicPr>
          <p:cNvPr id="12292" name="Picture 2" descr="C:\Users\Кюннэй.Кюннэй-ПК\Desktop\panorama_bez_nazvani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38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857628"/>
            <a:ext cx="1590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857628"/>
            <a:ext cx="1590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57628"/>
            <a:ext cx="1590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857628"/>
            <a:ext cx="1590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4149725"/>
            <a:ext cx="8286775" cy="25193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/>
              <a:t>Р</a:t>
            </a:r>
            <a:r>
              <a:rPr lang="ru-RU" sz="2000" dirty="0" smtClean="0"/>
              <a:t>азработка </a:t>
            </a:r>
            <a:r>
              <a:rPr lang="ru-RU" sz="2000" dirty="0"/>
              <a:t>и внедрение  инновационных проектов по экологическому со-менеджменту </a:t>
            </a:r>
            <a:r>
              <a:rPr lang="ru-RU" sz="2000" dirty="0" smtClean="0"/>
              <a:t>ресурсодобывающих </a:t>
            </a:r>
            <a:r>
              <a:rPr lang="ru-RU" sz="2000" dirty="0"/>
              <a:t>компаний, органов власти и хозяйствующих субъектов народов Севера в местах традиционного проживания и традиционной хозяйственной </a:t>
            </a:r>
            <a:r>
              <a:rPr lang="ru-RU" sz="2000" dirty="0" smtClean="0"/>
              <a:t>деятельности;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Разработка и внедрение новых форм интеграции и научной и образовательной деятельности с ведущими вузами, научными учреждениями России и арктических стран.</a:t>
            </a:r>
            <a:endParaRPr lang="ru-RU" sz="2000" dirty="0"/>
          </a:p>
        </p:txBody>
      </p:sp>
      <p:pic>
        <p:nvPicPr>
          <p:cNvPr id="11268" name="Picture 2" descr="C:\Users\Кюннэй.Кюннэй-ПК\Desktop\Нар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44675"/>
            <a:ext cx="3275012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Буров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844675"/>
            <a:ext cx="33115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571480"/>
            <a:ext cx="9572659" cy="714380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Значимые научные результаты 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428736"/>
            <a:ext cx="7772400" cy="5143536"/>
          </a:xfrm>
        </p:spPr>
        <p:txBody>
          <a:bodyPr/>
          <a:lstStyle/>
          <a:p>
            <a:pPr algn="ctr"/>
            <a:r>
              <a:rPr lang="ru-RU" sz="2000" dirty="0" smtClean="0"/>
              <a:t>За 2012-</a:t>
            </a:r>
            <a:r>
              <a:rPr lang="en-US" sz="2000" dirty="0" smtClean="0"/>
              <a:t>I </a:t>
            </a:r>
            <a:r>
              <a:rPr lang="ru-RU" sz="2000" dirty="0" smtClean="0"/>
              <a:t> кв.</a:t>
            </a:r>
            <a:r>
              <a:rPr lang="en-US" sz="2000" dirty="0" smtClean="0"/>
              <a:t> 2014</a:t>
            </a:r>
            <a:r>
              <a:rPr lang="ru-RU" sz="2000" dirty="0" smtClean="0"/>
              <a:t> гг.</a:t>
            </a:r>
          </a:p>
          <a:p>
            <a:pPr algn="ctr"/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3 монографии;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2 учебно-методических комплекта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«Арктическое право», 			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«Защита прав коренных народов Арктики»;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6  научных  заключительных отчетов по темам НИР;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экспертное заключение  доклада Арктического Совета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 тему «</a:t>
            </a:r>
            <a:r>
              <a:rPr lang="en-US" sz="2000" dirty="0" smtClean="0">
                <a:solidFill>
                  <a:schemeClr val="tx1"/>
                </a:solidFill>
              </a:rPr>
              <a:t>Arctic Human Development Report</a:t>
            </a:r>
            <a:r>
              <a:rPr lang="ru-RU" sz="2000" dirty="0" smtClean="0">
                <a:solidFill>
                  <a:schemeClr val="tx1"/>
                </a:solidFill>
              </a:rPr>
              <a:t>»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(О развитии человека в Арктике);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экспертное  заключение «Этносоциальная адаптация коренных малочисленных народов Севера  Республики Саха (Якутия)», выдвинутую на соискание  Государственной премии РС (Я) в области науки и техники за 2013 год;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928670"/>
            <a:ext cx="7786742" cy="571504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+mn-lt"/>
              </a:rPr>
              <a:t>экспертное заключение о соответствии проектной документации на строительство Канкунской ГЭС на реке </a:t>
            </a:r>
            <a:r>
              <a:rPr lang="ru-RU" sz="2000" dirty="0" err="1" smtClean="0">
                <a:latin typeface="+mn-lt"/>
              </a:rPr>
              <a:t>Тимптон</a:t>
            </a:r>
            <a:r>
              <a:rPr lang="ru-RU" sz="2000" dirty="0" smtClean="0">
                <a:latin typeface="+mn-lt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экспертное заключение о соответствии проектной документации на строительство двух одноцепных ЛЭП кВ НПС-15 – НПС-16;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экспертное заключение о соответствии материалов и документации проекта «Комплексные геолого-геофизические работы в области сочленения </a:t>
            </a:r>
            <a:r>
              <a:rPr lang="ru-RU" sz="2000" dirty="0" err="1" smtClean="0"/>
              <a:t>Лено-Тунгусской</a:t>
            </a:r>
            <a:r>
              <a:rPr lang="ru-RU" sz="2000" dirty="0" smtClean="0"/>
              <a:t> нефтегазоносной провинции (НГП) и </a:t>
            </a:r>
            <a:r>
              <a:rPr lang="ru-RU" sz="2000" dirty="0" err="1" smtClean="0"/>
              <a:t>Лаптевской</a:t>
            </a:r>
            <a:r>
              <a:rPr lang="ru-RU" sz="2000" dirty="0" smtClean="0"/>
              <a:t> потенциально нефтегазоносной области (ПНГО)»;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экспертное заключение к проекту Стратегии развития Арктической зоны Российской Федерации до 2020 года;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/>
              <a:t>экспертное заключение по отнесению 13 арктических и северных районов Якутии  в состав (перечень)  сухопутной  территории  Арктической зоны Российской Федерации; 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экспертные  заключения на  проекты Федеральных законов </a:t>
            </a:r>
          </a:p>
          <a:p>
            <a:pPr algn="ctr">
              <a:buNone/>
            </a:pPr>
            <a:r>
              <a:rPr lang="ru-RU" sz="2000" dirty="0" smtClean="0"/>
              <a:t>«Арктической зона Российской Федерации»</a:t>
            </a:r>
          </a:p>
          <a:p>
            <a:pPr algn="ctr">
              <a:buNone/>
            </a:pPr>
            <a:r>
              <a:rPr lang="ru-RU" sz="2000" dirty="0" smtClean="0"/>
              <a:t>«Условия ускоренного развития Дальнего Востока и Байкальского региона»</a:t>
            </a:r>
          </a:p>
          <a:p>
            <a:pPr algn="ctr">
              <a:buNone/>
            </a:pPr>
            <a:r>
              <a:rPr lang="ru-RU" sz="2000" dirty="0" smtClean="0"/>
              <a:t>«Государственная поддержка КМНС, Сибири и Дальнего Востока Российской Федерации, ведущих кочевой образ жизни»  </a:t>
            </a:r>
          </a:p>
          <a:p>
            <a:pPr algn="ctr">
              <a:buNone/>
            </a:pPr>
            <a:r>
              <a:rPr lang="ru-RU" sz="2000" dirty="0" smtClean="0"/>
              <a:t>«Об образовании»;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экспертное  заключение на  проект  государственной программы РФ "Социально-экономическое развитие Арктической зоны Российской Федерации на период до 2020 года";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5721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2 информационно-аналитических справки с практическими рекомендациями СВФУ для подготовки ежегодного доклада Экспертного Совета;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рекомендации к парламентским слушаниям на тему:</a:t>
            </a:r>
          </a:p>
          <a:p>
            <a:pPr algn="ctr">
              <a:buNone/>
            </a:pPr>
            <a:r>
              <a:rPr lang="ru-RU" sz="2000" dirty="0" smtClean="0"/>
              <a:t>«Состоянии организации эксплуатации сезонных автомобильных дорог в арктических и северных улусах Республики Саха (Якутия)»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</a:p>
          <a:p>
            <a:pPr algn="ctr">
              <a:buNone/>
            </a:pPr>
            <a:r>
              <a:rPr lang="ru-RU" sz="2000" dirty="0" smtClean="0"/>
              <a:t>«Состояния и меры по дальнейшему развитию традиционных отраслей Севера Республики Саха (Якутия)»,</a:t>
            </a:r>
            <a:r>
              <a:rPr lang="ru-RU" sz="2000" b="1" dirty="0" smtClean="0"/>
              <a:t> </a:t>
            </a:r>
          </a:p>
          <a:p>
            <a:pPr algn="ctr">
              <a:buNone/>
            </a:pPr>
            <a:r>
              <a:rPr lang="ru-RU" sz="2000" dirty="0" smtClean="0"/>
              <a:t>«Социальная поддержка студентов из Арктических улусов и  представителей коренных малочисленных народов Севера»;</a:t>
            </a:r>
          </a:p>
          <a:p>
            <a:pPr algn="ctr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рекомендации к проекту комплексной  программы социально-экономического развития арктических и северных районов  Республики Саха (Якутия) на 2014-2016 годы и на период 2020 года.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492</TotalTime>
  <Words>851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Направления научной деятельности Центра</vt:lpstr>
      <vt:lpstr>Слайд 2</vt:lpstr>
      <vt:lpstr>Слайд 3</vt:lpstr>
      <vt:lpstr>Слайд 4</vt:lpstr>
      <vt:lpstr>Слайд 5</vt:lpstr>
      <vt:lpstr>Значимые научные результаты </vt:lpstr>
      <vt:lpstr>Слайд 7</vt:lpstr>
      <vt:lpstr>Слайд 8</vt:lpstr>
      <vt:lpstr>Слайд 9</vt:lpstr>
      <vt:lpstr>Тематический план НИР</vt:lpstr>
      <vt:lpstr>Слайд 11</vt:lpstr>
      <vt:lpstr>Слайд 12</vt:lpstr>
      <vt:lpstr>Слайд 13</vt:lpstr>
      <vt:lpstr>Слайд 14</vt:lpstr>
      <vt:lpstr>Слайд 15</vt:lpstr>
      <vt:lpstr>Слайд 16</vt:lpstr>
      <vt:lpstr>Сотрудничество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Кюннэй</dc:creator>
  <cp:lastModifiedBy>Юрист</cp:lastModifiedBy>
  <cp:revision>47</cp:revision>
  <dcterms:created xsi:type="dcterms:W3CDTF">2012-04-16T05:38:58Z</dcterms:created>
  <dcterms:modified xsi:type="dcterms:W3CDTF">2014-05-29T02:44:21Z</dcterms:modified>
</cp:coreProperties>
</file>